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</p:sldMasterIdLst>
  <p:notesMasterIdLst>
    <p:notesMasterId r:id="rId10"/>
  </p:notesMasterIdLst>
  <p:sldIdLst>
    <p:sldId id="394" r:id="rId5"/>
    <p:sldId id="15280" r:id="rId6"/>
    <p:sldId id="427" r:id="rId7"/>
    <p:sldId id="15282" r:id="rId8"/>
    <p:sldId id="15283" r:id="rId9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de Graaf" initials="DdG" lastIdx="1" clrIdx="0">
    <p:extLst>
      <p:ext uri="{19B8F6BF-5375-455C-9EA6-DF929625EA0E}">
        <p15:presenceInfo xmlns:p15="http://schemas.microsoft.com/office/powerpoint/2012/main" userId="deafbee24429a812" providerId="Windows Live"/>
      </p:ext>
    </p:extLst>
  </p:cmAuthor>
  <p:cmAuthor id="2" name="Pol, ir. M. van de (Mattheüs)" initials="PiMvd(" lastIdx="1" clrIdx="1">
    <p:extLst>
      <p:ext uri="{19B8F6BF-5375-455C-9EA6-DF929625EA0E}">
        <p15:presenceInfo xmlns:p15="http://schemas.microsoft.com/office/powerpoint/2012/main" userId="S::m.vandepol@minezk.nl::ec6f975d-d395-4714-bf73-557d9bb1a2f7" providerId="AD"/>
      </p:ext>
    </p:extLst>
  </p:cmAuthor>
  <p:cmAuthor id="3" name="Bouwhuis, S.T.J. (Stijn)" initials="BS(" lastIdx="1" clrIdx="2">
    <p:extLst>
      <p:ext uri="{19B8F6BF-5375-455C-9EA6-DF929625EA0E}">
        <p15:presenceInfo xmlns:p15="http://schemas.microsoft.com/office/powerpoint/2012/main" userId="S::s.t.j.bouwhuis@minezk.nl::a9464d02-e72c-461d-9dc9-eeb8111c8f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87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3090" autoAdjust="0"/>
  </p:normalViewPr>
  <p:slideViewPr>
    <p:cSldViewPr snapToGrid="0" snapToObjects="1">
      <p:cViewPr varScale="1">
        <p:scale>
          <a:sx n="78" d="100"/>
          <a:sy n="78" d="100"/>
        </p:scale>
        <p:origin x="904" y="52"/>
      </p:cViewPr>
      <p:guideLst/>
    </p:cSldViewPr>
  </p:slideViewPr>
  <p:outlineViewPr>
    <p:cViewPr>
      <p:scale>
        <a:sx n="33" d="100"/>
        <a:sy n="33" d="100"/>
      </p:scale>
      <p:origin x="0" y="-13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06DD3-8965-40E6-B3A4-FCFAD5EBEF0F}" type="datetimeFigureOut">
              <a:rPr lang="nl-NL" smtClean="0"/>
              <a:t>19-4-2023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8154A-7589-4CDD-8564-66B634D64C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4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62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15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941" y="1412100"/>
            <a:ext cx="3753000" cy="175230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15941" y="3161700"/>
            <a:ext cx="3753000" cy="100440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4330065" y="4905900"/>
            <a:ext cx="485775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51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6250" y="1707356"/>
            <a:ext cx="3919538" cy="29587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4899" y="1707356"/>
            <a:ext cx="3753000" cy="29587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5199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1" y="1729528"/>
            <a:ext cx="3753000" cy="486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1" y="2215304"/>
            <a:ext cx="3753000" cy="2450757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14900" y="1729528"/>
            <a:ext cx="3753000" cy="485421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0" b="1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14900" y="2215304"/>
            <a:ext cx="3754041" cy="2450757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1056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9567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2937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2570560"/>
            <a:ext cx="3752850" cy="20954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4915941" y="789385"/>
            <a:ext cx="3753000" cy="38766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6250" y="789385"/>
            <a:ext cx="3752850" cy="71103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5908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789386"/>
            <a:ext cx="8192691" cy="30186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3807986"/>
            <a:ext cx="4095750" cy="858074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0336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789386"/>
            <a:ext cx="8192691" cy="30186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3807986"/>
            <a:ext cx="4095750" cy="858074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304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-1191"/>
            <a:ext cx="4572000" cy="51446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75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50" y="1977629"/>
            <a:ext cx="3752849" cy="1188243"/>
          </a:xfrm>
        </p:spPr>
        <p:txBody>
          <a:bodyPr anchor="ctr" anchorCtr="0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/>
        </p:nvSpPr>
        <p:spPr>
          <a:xfrm>
            <a:off x="4396500" y="4965300"/>
            <a:ext cx="351000" cy="1782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915941" y="800100"/>
            <a:ext cx="3753000" cy="3865960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1102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49" y="1977629"/>
            <a:ext cx="3753000" cy="1188243"/>
          </a:xfrm>
        </p:spPr>
        <p:txBody>
          <a:bodyPr anchor="ctr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914899" y="789385"/>
            <a:ext cx="3753000" cy="3876675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/>
        </p:nvSpPr>
        <p:spPr>
          <a:xfrm>
            <a:off x="4396500" y="4965300"/>
            <a:ext cx="351000" cy="1782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5968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2570560"/>
            <a:ext cx="3752850" cy="20955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6250" y="789385"/>
            <a:ext cx="3752850" cy="71103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1786"/>
            <a:ext cx="4572000" cy="5145286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956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5489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476250" y="1717200"/>
            <a:ext cx="3754041" cy="295156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/>
        </p:nvSpPr>
        <p:spPr>
          <a:xfrm>
            <a:off x="4396500" y="4965300"/>
            <a:ext cx="351000" cy="1782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788401"/>
            <a:ext cx="3753446" cy="7110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1786"/>
            <a:ext cx="4572000" cy="5145286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8115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476250" y="1717200"/>
            <a:ext cx="3752850" cy="29488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788401"/>
            <a:ext cx="3752850" cy="71103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1786"/>
            <a:ext cx="4572000" cy="5145286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1510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-1"/>
            <a:ext cx="9144000" cy="2570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789385"/>
            <a:ext cx="8192691" cy="1781175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2812116"/>
            <a:ext cx="8192691" cy="1853944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324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2572941"/>
            <a:ext cx="9144000" cy="2570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789385"/>
            <a:ext cx="8192691" cy="1781175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2812116"/>
            <a:ext cx="8192691" cy="1853944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/>
        </p:nvSpPr>
        <p:spPr>
          <a:xfrm>
            <a:off x="4396500" y="4965300"/>
            <a:ext cx="351000" cy="1782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</p:spTree>
    <p:extLst>
      <p:ext uri="{BB962C8B-B14F-4D97-AF65-F5344CB8AC3E}">
        <p14:creationId xmlns:p14="http://schemas.microsoft.com/office/powerpoint/2010/main" val="3107095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57056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2916000"/>
            <a:ext cx="3753446" cy="175006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5941" y="2916000"/>
            <a:ext cx="3753000" cy="1750060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068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57056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4899" y="2916000"/>
            <a:ext cx="3753000" cy="1750060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2916000"/>
            <a:ext cx="3753446" cy="1750060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7513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57056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21443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2916000"/>
            <a:ext cx="8192691" cy="1750060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3151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57056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2916000"/>
            <a:ext cx="8192691" cy="1750060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8912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2570560"/>
            <a:ext cx="9144000" cy="2572940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0" y="788400"/>
            <a:ext cx="8193287" cy="710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2628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2570560"/>
            <a:ext cx="9144000" cy="2572940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5654" y="788400"/>
            <a:ext cx="8193287" cy="7101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3372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2381" y="0"/>
            <a:ext cx="4574381" cy="51435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1" name="Rechthoek 20"/>
          <p:cNvSpPr>
            <a:spLocks/>
          </p:cNvSpPr>
          <p:nvPr/>
        </p:nvSpPr>
        <p:spPr>
          <a:xfrm>
            <a:off x="4396500" y="4965300"/>
            <a:ext cx="351000" cy="1782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4374040"/>
            <a:ext cx="3753000" cy="29202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/>
        </p:nvSpPr>
        <p:spPr>
          <a:xfrm>
            <a:off x="4330065" y="4905900"/>
            <a:ext cx="485775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4914900" y="1414100"/>
            <a:ext cx="3753000" cy="175230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4914900" y="3163700"/>
            <a:ext cx="3753000" cy="121034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095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3865332"/>
            <a:ext cx="9144000" cy="432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4369060"/>
            <a:ext cx="9144000" cy="297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31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76250" y="1707356"/>
            <a:ext cx="8192691" cy="29587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4661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5969144" y="1707356"/>
            <a:ext cx="2700000" cy="2952750"/>
          </a:xfrm>
        </p:spPr>
        <p:txBody>
          <a:bodyPr/>
          <a:lstStyle>
            <a:lvl1pPr marL="0" indent="0">
              <a:buNone/>
              <a:defRPr sz="1500"/>
            </a:lvl1pPr>
            <a:lvl2pPr marL="234900" indent="0">
              <a:buNone/>
              <a:defRPr sz="1350"/>
            </a:lvl2pPr>
            <a:lvl3pPr marL="472500" indent="0">
              <a:buNone/>
              <a:defRPr sz="1200"/>
            </a:lvl3pPr>
            <a:lvl4pPr marL="707400" indent="0">
              <a:buNone/>
              <a:defRPr sz="1200"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476250" y="1707356"/>
            <a:ext cx="5384223" cy="29587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7741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912518" y="1717199"/>
            <a:ext cx="3753000" cy="2948860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/>
        </p:nvSpPr>
        <p:spPr>
          <a:xfrm>
            <a:off x="4396500" y="4965300"/>
            <a:ext cx="351000" cy="1782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2518" y="788401"/>
            <a:ext cx="3753000" cy="7110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476250" y="800100"/>
            <a:ext cx="3752850" cy="38659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9466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-1"/>
            <a:ext cx="9144000" cy="2570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406713"/>
            <a:ext cx="8192691" cy="1163847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67565" y="2884517"/>
            <a:ext cx="3510000" cy="518913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867565" y="3479632"/>
            <a:ext cx="3510000" cy="518913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867565" y="4054146"/>
            <a:ext cx="3510000" cy="518913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08586" y="2941025"/>
            <a:ext cx="405902" cy="405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08586" y="3530537"/>
            <a:ext cx="405902" cy="405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08586" y="4110654"/>
            <a:ext cx="405902" cy="405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/>
        </p:nvSpPr>
        <p:spPr>
          <a:xfrm>
            <a:off x="4330065" y="4905900"/>
            <a:ext cx="485775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79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-1"/>
            <a:ext cx="4572000" cy="51435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924050"/>
            <a:ext cx="3752850" cy="12954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82214" y="1714500"/>
            <a:ext cx="3286727" cy="518913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382214" y="2309615"/>
            <a:ext cx="3286727" cy="518913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382214" y="2884130"/>
            <a:ext cx="3286727" cy="518913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923235" y="1771008"/>
            <a:ext cx="405902" cy="405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923235" y="2360520"/>
            <a:ext cx="405902" cy="405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923235" y="2940638"/>
            <a:ext cx="405902" cy="405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/>
        </p:nvSpPr>
        <p:spPr>
          <a:xfrm>
            <a:off x="4330065" y="4905900"/>
            <a:ext cx="485775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1406713"/>
            <a:ext cx="8192691" cy="1163846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168235" y="2884517"/>
            <a:ext cx="3510000" cy="518913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168235" y="3479632"/>
            <a:ext cx="3510000" cy="518913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168235" y="4054146"/>
            <a:ext cx="3510000" cy="518913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2709256" y="2941025"/>
            <a:ext cx="405902" cy="405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2709256" y="3530537"/>
            <a:ext cx="405902" cy="405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2709256" y="4110654"/>
            <a:ext cx="405902" cy="405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/>
        </p:nvSpPr>
        <p:spPr>
          <a:xfrm>
            <a:off x="4330065" y="4905900"/>
            <a:ext cx="485775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47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810097"/>
            <a:ext cx="5531616" cy="1368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600" b="1" baseline="0">
                <a:solidFill>
                  <a:srgbClr val="003876"/>
                </a:solidFill>
              </a:defRPr>
            </a:lvl1pPr>
          </a:lstStyle>
          <a:p>
            <a:r>
              <a:rPr lang="nl-NL" dirty="0"/>
              <a:t>Typ hier de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3178097"/>
            <a:ext cx="4397760" cy="634696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126E998-EF5A-7248-ACA0-946970F31D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4059952"/>
            <a:ext cx="2880000" cy="200106"/>
          </a:xfrm>
        </p:spPr>
        <p:txBody>
          <a:bodyPr/>
          <a:lstStyle>
            <a:lvl1pPr marL="0" indent="0">
              <a:lnSpc>
                <a:spcPts val="1400"/>
              </a:lnSpc>
              <a:buNone/>
              <a:defRPr sz="13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Typ hier plaats en datum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2A4475C-AF52-1640-965C-B4ABCE5A7A9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40000" y="4260058"/>
            <a:ext cx="2880000" cy="203200"/>
          </a:xfrm>
        </p:spPr>
        <p:txBody>
          <a:bodyPr/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Typ hier de naam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679D37F-8C5C-4B45-AB6C-CA30EBFB8AA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40000" y="4463258"/>
            <a:ext cx="2880000" cy="207197"/>
          </a:xfrm>
        </p:spPr>
        <p:txBody>
          <a:bodyPr/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Typ hier de functie</a:t>
            </a:r>
          </a:p>
        </p:txBody>
      </p:sp>
    </p:spTree>
    <p:extLst>
      <p:ext uri="{BB962C8B-B14F-4D97-AF65-F5344CB8AC3E}">
        <p14:creationId xmlns:p14="http://schemas.microsoft.com/office/powerpoint/2010/main" val="508140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923328"/>
            <a:ext cx="4236826" cy="1102982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3200" b="1" baseline="0">
                <a:solidFill>
                  <a:srgbClr val="003876"/>
                </a:solidFill>
              </a:defRPr>
            </a:lvl1pPr>
          </a:lstStyle>
          <a:p>
            <a:r>
              <a:rPr lang="nl-NL" dirty="0"/>
              <a:t>Type hier de titel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126E998-EF5A-7248-ACA0-946970F31D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2444775"/>
            <a:ext cx="2880000" cy="180000"/>
          </a:xfrm>
        </p:spPr>
        <p:txBody>
          <a:bodyPr/>
          <a:lstStyle>
            <a:lvl1pPr marL="0" indent="0">
              <a:lnSpc>
                <a:spcPts val="1400"/>
              </a:lnSpc>
              <a:buNone/>
              <a:defRPr sz="130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Typ hier </a:t>
            </a:r>
            <a:r>
              <a:rPr lang="nl-NL"/>
              <a:t>de functie</a:t>
            </a:r>
            <a:endParaRPr lang="nl-NL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2A4475C-AF52-1640-965C-B4ABCE5A7A9D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40000" y="2204872"/>
            <a:ext cx="2880000" cy="180000"/>
          </a:xfrm>
        </p:spPr>
        <p:txBody>
          <a:bodyPr/>
          <a:lstStyle>
            <a:lvl1pPr marL="0" indent="0">
              <a:lnSpc>
                <a:spcPts val="1400"/>
              </a:lnSpc>
              <a:buNone/>
              <a:defRPr sz="1300" b="1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dirty="0"/>
              <a:t>Typ hier de naam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40000" y="2026310"/>
            <a:ext cx="3146861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1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011" y="2570560"/>
            <a:ext cx="8192930" cy="1294859"/>
          </a:xfrm>
        </p:spPr>
        <p:txBody>
          <a:bodyPr lIns="57600" tIns="90000" bIns="90000" anchor="b">
            <a:normAutofit/>
          </a:bodyPr>
          <a:lstStyle>
            <a:lvl1pPr algn="l"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6011" y="3871801"/>
            <a:ext cx="8192930" cy="49823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4330065" y="4905900"/>
            <a:ext cx="485775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59" y="4372040"/>
            <a:ext cx="3854054" cy="29202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2570560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00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3700" y="1440000"/>
            <a:ext cx="3420000" cy="288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rgbClr val="00387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700" y="1728000"/>
            <a:ext cx="3420000" cy="2951999"/>
          </a:xfrm>
        </p:spPr>
        <p:txBody>
          <a:bodyPr/>
          <a:lstStyle>
            <a:lvl1pPr>
              <a:buClr>
                <a:srgbClr val="D4D700"/>
              </a:buClr>
              <a:defRPr/>
            </a:lvl1pPr>
            <a:lvl2pPr>
              <a:buClr>
                <a:srgbClr val="D4D700"/>
              </a:buClr>
              <a:defRPr/>
            </a:lvl2pPr>
            <a:lvl3pPr>
              <a:buClr>
                <a:srgbClr val="D4D700"/>
              </a:buClr>
              <a:defRPr/>
            </a:lvl3pPr>
            <a:lvl4pPr>
              <a:buClr>
                <a:srgbClr val="D4D700"/>
              </a:buClr>
              <a:defRPr/>
            </a:lvl4pPr>
            <a:lvl5pPr>
              <a:buClr>
                <a:srgbClr val="D4D700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130211" y="1440000"/>
            <a:ext cx="3420000" cy="28800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rgbClr val="00387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0211" y="1728000"/>
            <a:ext cx="3420000" cy="2951999"/>
          </a:xfrm>
        </p:spPr>
        <p:txBody>
          <a:bodyPr/>
          <a:lstStyle>
            <a:lvl1pPr>
              <a:buClr>
                <a:srgbClr val="D4D700"/>
              </a:buClr>
              <a:defRPr/>
            </a:lvl1pPr>
            <a:lvl2pPr>
              <a:buClr>
                <a:srgbClr val="D4D700"/>
              </a:buClr>
              <a:defRPr/>
            </a:lvl2pPr>
            <a:lvl3pPr>
              <a:buClr>
                <a:srgbClr val="D4D700"/>
              </a:buClr>
              <a:defRPr/>
            </a:lvl3pPr>
            <a:lvl4pPr>
              <a:buClr>
                <a:srgbClr val="D4D700"/>
              </a:buClr>
              <a:defRPr/>
            </a:lvl4pPr>
            <a:lvl5pPr>
              <a:buClr>
                <a:srgbClr val="D4D700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1CEE0D-EA2E-144F-BBC2-0874BC52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414000"/>
            <a:ext cx="6606946" cy="79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97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414000"/>
            <a:ext cx="6840000" cy="43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40000"/>
            <a:ext cx="3420000" cy="3240000"/>
          </a:xfrm>
        </p:spPr>
        <p:txBody>
          <a:bodyPr/>
          <a:lstStyle>
            <a:lvl1pPr>
              <a:buClr>
                <a:srgbClr val="D4D700"/>
              </a:buClr>
              <a:defRPr/>
            </a:lvl1pPr>
            <a:lvl2pPr>
              <a:buClr>
                <a:srgbClr val="D4D700"/>
              </a:buClr>
              <a:defRPr/>
            </a:lvl2pPr>
            <a:lvl3pPr>
              <a:buClr>
                <a:srgbClr val="D4D700"/>
              </a:buClr>
              <a:defRPr/>
            </a:lvl3pPr>
            <a:lvl4pPr>
              <a:buClr>
                <a:srgbClr val="D4D700"/>
              </a:buClr>
              <a:defRPr/>
            </a:lvl4pPr>
            <a:lvl5pPr>
              <a:buClr>
                <a:srgbClr val="D4D700"/>
              </a:buClr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CB200B6-B214-5F45-B158-837071BAF3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122898" y="1439999"/>
            <a:ext cx="3420000" cy="3239999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27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3700" y="414000"/>
            <a:ext cx="6840000" cy="43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41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800000" tIns="720000" rIns="180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19" y="376066"/>
            <a:ext cx="2813099" cy="103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4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844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7" name="Rechthoek 16"/>
          <p:cNvSpPr>
            <a:spLocks/>
          </p:cNvSpPr>
          <p:nvPr/>
        </p:nvSpPr>
        <p:spPr>
          <a:xfrm>
            <a:off x="4396500" y="4965300"/>
            <a:ext cx="351000" cy="1782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15" name="Rechthoek 14"/>
          <p:cNvSpPr/>
          <p:nvPr/>
        </p:nvSpPr>
        <p:spPr>
          <a:xfrm>
            <a:off x="4330065" y="4905900"/>
            <a:ext cx="485775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4917132" y="2570560"/>
            <a:ext cx="3753000" cy="180348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4374040"/>
            <a:ext cx="3753000" cy="29202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915941" y="1518047"/>
            <a:ext cx="3753000" cy="1052513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-1"/>
            <a:ext cx="9144000" cy="25705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409700"/>
            <a:ext cx="8192691" cy="116086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476250" y="2812115"/>
            <a:ext cx="8193882" cy="1557924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59" y="4372040"/>
            <a:ext cx="3754041" cy="29202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/>
        </p:nvSpPr>
        <p:spPr>
          <a:xfrm>
            <a:off x="4330065" y="4905900"/>
            <a:ext cx="485775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0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49" y="1977629"/>
            <a:ext cx="3752851" cy="1188244"/>
          </a:xfrm>
        </p:spPr>
        <p:txBody>
          <a:bodyPr anchor="ctr" anchorCtr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843799" y="687694"/>
            <a:ext cx="2825142" cy="61317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843799" y="1546433"/>
            <a:ext cx="2825142" cy="61317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843799" y="2408400"/>
            <a:ext cx="2825142" cy="61317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5843799" y="3264300"/>
            <a:ext cx="2825142" cy="61317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5843799" y="4122900"/>
            <a:ext cx="2825142" cy="61317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0"/>
            </a:lvl1pPr>
            <a:lvl2pPr marL="234900" indent="0">
              <a:buNone/>
              <a:defRPr/>
            </a:lvl2pPr>
            <a:lvl3pPr marL="472500" indent="0">
              <a:buNone/>
              <a:defRPr/>
            </a:lvl3pPr>
            <a:lvl4pPr marL="707400" indent="0">
              <a:buNone/>
              <a:defRPr/>
            </a:lvl4pPr>
            <a:lvl5pPr marL="945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/>
        </p:nvSpPr>
        <p:spPr>
          <a:xfrm>
            <a:off x="4396500" y="4965300"/>
            <a:ext cx="351000" cy="1782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14046" y="748834"/>
            <a:ext cx="1029754" cy="613172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4814046" y="1607756"/>
            <a:ext cx="1029754" cy="613172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4814046" y="2466678"/>
            <a:ext cx="1029754" cy="613172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814046" y="3325600"/>
            <a:ext cx="1029754" cy="613172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814046" y="4184521"/>
            <a:ext cx="1029754" cy="613172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814529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4914900" y="1717200"/>
            <a:ext cx="3753000" cy="2948860"/>
          </a:xfrm>
        </p:spPr>
        <p:txBody>
          <a:bodyPr/>
          <a:lstStyle>
            <a:lvl1pPr marL="342900" indent="-3429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13000" indent="-162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/>
        </p:nvSpPr>
        <p:spPr>
          <a:xfrm>
            <a:off x="4396500" y="4965300"/>
            <a:ext cx="351000" cy="1782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14900" y="788401"/>
            <a:ext cx="3753000" cy="7110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3682" cy="51435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190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49" y="1977628"/>
            <a:ext cx="3752851" cy="1188244"/>
          </a:xfrm>
        </p:spPr>
        <p:txBody>
          <a:bodyPr anchor="b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49" y="3165872"/>
            <a:ext cx="3752851" cy="1500188"/>
          </a:xfrm>
        </p:spPr>
        <p:txBody>
          <a:bodyPr tIns="90000" rIns="1008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249" y="878681"/>
            <a:ext cx="3752851" cy="1097756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7200" b="1" i="0">
                <a:solidFill>
                  <a:schemeClr val="bg1"/>
                </a:solidFill>
              </a:defRPr>
            </a:lvl1pPr>
            <a:lvl2pPr marL="234900" indent="0" algn="r">
              <a:buNone/>
              <a:defRPr/>
            </a:lvl2pPr>
            <a:lvl3pPr marL="472500" indent="0" algn="r">
              <a:buNone/>
              <a:defRPr/>
            </a:lvl3pPr>
            <a:lvl4pPr marL="707400" indent="0" algn="r">
              <a:buNone/>
              <a:defRPr/>
            </a:lvl4pPr>
            <a:lvl5pPr marL="945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/>
        </p:nvSpPr>
        <p:spPr>
          <a:xfrm>
            <a:off x="4396500" y="4965300"/>
            <a:ext cx="351000" cy="1782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7709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6250" y="789385"/>
            <a:ext cx="8192691" cy="7110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0" y="1717114"/>
            <a:ext cx="8192691" cy="2948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8001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4396500" y="4965300"/>
            <a:ext cx="351000" cy="1782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6250" y="4907616"/>
            <a:ext cx="3752850" cy="198204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76250" y="4666060"/>
            <a:ext cx="3752850" cy="24155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4666060"/>
            <a:ext cx="3754042" cy="241556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5F52794-8A91-495E-A5EF-1FD69384EBC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570310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7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gebruik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0B2E498-401A-4C90-BDA9-24F033D1289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5029200"/>
            <a:ext cx="570310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7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gebruik</a:t>
            </a:r>
          </a:p>
        </p:txBody>
      </p:sp>
    </p:spTree>
    <p:extLst>
      <p:ext uri="{BB962C8B-B14F-4D97-AF65-F5344CB8AC3E}">
        <p14:creationId xmlns:p14="http://schemas.microsoft.com/office/powerpoint/2010/main" val="177681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687" r:id="rId38"/>
    <p:sldLayoutId id="2147483688" r:id="rId39"/>
    <p:sldLayoutId id="2147483677" r:id="rId40"/>
    <p:sldLayoutId id="2147483684" r:id="rId41"/>
    <p:sldLayoutId id="2147483678" r:id="rId42"/>
    <p:sldLayoutId id="2147483682" r:id="rId43"/>
    <p:sldLayoutId id="2147483694" r:id="rId4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7600" indent="-237600" algn="l" defTabSz="685800" rtl="0" eaLnBrk="1" latinLnBrk="0" hangingPunct="1">
        <a:lnSpc>
          <a:spcPct val="90000"/>
        </a:lnSpc>
        <a:spcBef>
          <a:spcPts val="9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2500" indent="-23760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Verdana" panose="020B060403050404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0100" indent="-237600" algn="l" defTabSz="6858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45000" indent="-2376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182600" indent="-237600" algn="l" defTabSz="685800" rtl="0" eaLnBrk="1" latinLnBrk="0" hangingPunct="1">
        <a:lnSpc>
          <a:spcPct val="90000"/>
        </a:lnSpc>
        <a:spcBef>
          <a:spcPts val="450"/>
        </a:spcBef>
        <a:buFont typeface="Verdana" panose="020B060403050404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500" indent="-2376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" indent="-54000" algn="l" defTabSz="685800" rtl="0" eaLnBrk="1" latinLnBrk="0" hangingPunct="1">
        <a:lnSpc>
          <a:spcPct val="90000"/>
        </a:lnSpc>
        <a:spcBef>
          <a:spcPts val="450"/>
        </a:spcBef>
        <a:buSzPct val="25000"/>
        <a:buFont typeface="Verdana" panose="020B0604030504040204" pitchFamily="34" charset="0"/>
        <a:buChar char=" 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2000" indent="-10800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Verdana" panose="020B0604030504040204" pitchFamily="34" charset="0"/>
        <a:buChar char="–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4915940" y="2386800"/>
            <a:ext cx="3753000" cy="175230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Grondstoffen-strategie 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en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Nationaal Programma Circulaire Economie (NPCE) </a:t>
            </a:r>
            <a:endParaRPr lang="nl-NL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4915941" y="4139100"/>
            <a:ext cx="4078213" cy="1004400"/>
          </a:xfrm>
        </p:spPr>
        <p:txBody>
          <a:bodyPr/>
          <a:lstStyle/>
          <a:p>
            <a:endParaRPr lang="nl-NL" b="1" dirty="0">
              <a:solidFill>
                <a:srgbClr val="F092CD"/>
              </a:solidFill>
            </a:endParaRPr>
          </a:p>
          <a:p>
            <a:r>
              <a:rPr lang="nl-NL" sz="1200" dirty="0"/>
              <a:t>Dinsdag 11 april 2023</a:t>
            </a:r>
          </a:p>
          <a:p>
            <a:endParaRPr lang="nl-NL" b="1" dirty="0">
              <a:solidFill>
                <a:srgbClr val="F092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2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24">
            <a:extLst>
              <a:ext uri="{FF2B5EF4-FFF2-40B4-BE49-F238E27FC236}">
                <a16:creationId xmlns:a16="http://schemas.microsoft.com/office/drawing/2014/main" id="{244839F0-D2AF-FCD8-DDB2-6AD881D0E1A5}"/>
              </a:ext>
            </a:extLst>
          </p:cNvPr>
          <p:cNvSpPr/>
          <p:nvPr/>
        </p:nvSpPr>
        <p:spPr>
          <a:xfrm>
            <a:off x="7195453" y="1157353"/>
            <a:ext cx="1473488" cy="2957137"/>
          </a:xfrm>
          <a:prstGeom prst="roundRect">
            <a:avLst>
              <a:gd name="adj" fmla="val 7848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985DA6-3B95-4147-B86D-29C0C8BCE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1" y="148796"/>
            <a:ext cx="8192691" cy="711035"/>
          </a:xfrm>
        </p:spPr>
        <p:txBody>
          <a:bodyPr anchor="t">
            <a:normAutofit fontScale="90000"/>
          </a:bodyPr>
          <a:lstStyle/>
          <a:p>
            <a:r>
              <a:rPr lang="nl-NL" dirty="0"/>
              <a:t>Grondstoffenstrategie </a:t>
            </a:r>
            <a:br>
              <a:rPr lang="nl-NL" dirty="0"/>
            </a:br>
            <a:endParaRPr lang="nl-NL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37E2DC-AB6C-4580-A31E-451882A4BF20}"/>
              </a:ext>
            </a:extLst>
          </p:cNvPr>
          <p:cNvSpPr/>
          <p:nvPr/>
        </p:nvSpPr>
        <p:spPr>
          <a:xfrm>
            <a:off x="537610" y="1185018"/>
            <a:ext cx="1473488" cy="3763501"/>
          </a:xfrm>
          <a:prstGeom prst="roundRect">
            <a:avLst>
              <a:gd name="adj" fmla="val 7848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FDA8E2-4305-450C-B0C5-56FB4D280311}"/>
              </a:ext>
            </a:extLst>
          </p:cNvPr>
          <p:cNvSpPr/>
          <p:nvPr/>
        </p:nvSpPr>
        <p:spPr>
          <a:xfrm>
            <a:off x="1064780" y="944891"/>
            <a:ext cx="443779" cy="44377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A7C42-BE3B-493D-82E7-233DA37845A2}"/>
              </a:ext>
            </a:extLst>
          </p:cNvPr>
          <p:cNvSpPr txBox="1"/>
          <p:nvPr/>
        </p:nvSpPr>
        <p:spPr>
          <a:xfrm>
            <a:off x="562240" y="1449078"/>
            <a:ext cx="144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chemeClr val="tx2"/>
                </a:solidFill>
              </a:rPr>
              <a:t>Circulariteit en innovatie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5FB72A-FBD0-4485-BCAE-0A645E5DDEE4}"/>
              </a:ext>
            </a:extLst>
          </p:cNvPr>
          <p:cNvSpPr txBox="1"/>
          <p:nvPr/>
        </p:nvSpPr>
        <p:spPr>
          <a:xfrm>
            <a:off x="608871" y="2443725"/>
            <a:ext cx="1330964" cy="212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r>
              <a:rPr lang="en-US" sz="788" dirty="0" err="1"/>
              <a:t>Nationaal</a:t>
            </a:r>
            <a:r>
              <a:rPr lang="en-US" sz="788" dirty="0"/>
              <a:t> </a:t>
            </a:r>
            <a:r>
              <a:rPr lang="en-US" sz="788" dirty="0" err="1"/>
              <a:t>programma</a:t>
            </a:r>
            <a:r>
              <a:rPr lang="en-US" sz="788" dirty="0"/>
              <a:t> CE/ </a:t>
            </a:r>
            <a:r>
              <a:rPr lang="en-US" sz="788" dirty="0">
                <a:highlight>
                  <a:srgbClr val="FFFF00"/>
                </a:highlight>
              </a:rPr>
              <a:t>circulaire maakindustrie</a:t>
            </a:r>
          </a:p>
          <a:p>
            <a:endParaRPr lang="en-US" sz="788" dirty="0"/>
          </a:p>
          <a:p>
            <a:r>
              <a:rPr lang="en-US" sz="788" dirty="0"/>
              <a:t>Missiegedreven </a:t>
            </a:r>
            <a:r>
              <a:rPr lang="en-US" sz="788" dirty="0" err="1"/>
              <a:t>innovatiebeleid</a:t>
            </a:r>
            <a:endParaRPr lang="en-US" sz="788" dirty="0"/>
          </a:p>
          <a:p>
            <a:endParaRPr lang="en-US" sz="788" dirty="0"/>
          </a:p>
          <a:p>
            <a:r>
              <a:rPr lang="en-US" sz="788" dirty="0" err="1"/>
              <a:t>Nationaal</a:t>
            </a:r>
            <a:r>
              <a:rPr lang="en-US" sz="788" dirty="0"/>
              <a:t> </a:t>
            </a:r>
            <a:r>
              <a:rPr lang="en-US" sz="788" dirty="0" err="1"/>
              <a:t>Groeifonds</a:t>
            </a:r>
            <a:endParaRPr lang="en-US" sz="788" dirty="0"/>
          </a:p>
          <a:p>
            <a:endParaRPr lang="en-US" sz="788" dirty="0"/>
          </a:p>
          <a:p>
            <a:r>
              <a:rPr lang="en-US" sz="788" dirty="0" err="1"/>
              <a:t>Aanbestedings-beleid</a:t>
            </a:r>
            <a:endParaRPr lang="en-US" sz="788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5D4663B-835A-4F87-B53D-30E3D9C3E1B8}"/>
              </a:ext>
            </a:extLst>
          </p:cNvPr>
          <p:cNvSpPr/>
          <p:nvPr/>
        </p:nvSpPr>
        <p:spPr>
          <a:xfrm>
            <a:off x="1013398" y="1175557"/>
            <a:ext cx="564356" cy="22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73D7D6-8140-45A6-BBA0-E45EAE39B1FB}"/>
              </a:ext>
            </a:extLst>
          </p:cNvPr>
          <p:cNvSpPr/>
          <p:nvPr/>
        </p:nvSpPr>
        <p:spPr>
          <a:xfrm>
            <a:off x="1114027" y="994138"/>
            <a:ext cx="345282" cy="34528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rtlCol="0" anchor="ctr"/>
          <a:lstStyle/>
          <a:p>
            <a:pPr algn="ctr"/>
            <a:r>
              <a:rPr lang="nl-NL" sz="135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7FF41DD2-4C1C-44B7-8151-705AEFDFB33F}"/>
              </a:ext>
            </a:extLst>
          </p:cNvPr>
          <p:cNvSpPr/>
          <p:nvPr/>
        </p:nvSpPr>
        <p:spPr>
          <a:xfrm>
            <a:off x="2229454" y="1221743"/>
            <a:ext cx="1473488" cy="3772962"/>
          </a:xfrm>
          <a:prstGeom prst="roundRect">
            <a:avLst>
              <a:gd name="adj" fmla="val 7848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40B6123-2A1A-40DC-B38D-89D5D3627EA1}"/>
              </a:ext>
            </a:extLst>
          </p:cNvPr>
          <p:cNvSpPr/>
          <p:nvPr/>
        </p:nvSpPr>
        <p:spPr>
          <a:xfrm>
            <a:off x="2726162" y="944891"/>
            <a:ext cx="443779" cy="44377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9078EEE-DD1D-420B-9BD9-C366F301F541}"/>
              </a:ext>
            </a:extLst>
          </p:cNvPr>
          <p:cNvSpPr txBox="1"/>
          <p:nvPr/>
        </p:nvSpPr>
        <p:spPr>
          <a:xfrm>
            <a:off x="2223622" y="1449079"/>
            <a:ext cx="1448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chemeClr val="tx2"/>
                </a:solidFill>
              </a:rPr>
              <a:t>Duurzame Europese mijnbouw en raffinage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D870B09-5326-4E21-8945-5E4D4F25E638}"/>
              </a:ext>
            </a:extLst>
          </p:cNvPr>
          <p:cNvSpPr txBox="1"/>
          <p:nvPr/>
        </p:nvSpPr>
        <p:spPr>
          <a:xfrm>
            <a:off x="2246927" y="2443725"/>
            <a:ext cx="1359469" cy="1484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r>
              <a:rPr lang="en-US" sz="788" dirty="0"/>
              <a:t>Critical raw materials act</a:t>
            </a:r>
          </a:p>
          <a:p>
            <a:pPr marL="357179" indent="0">
              <a:buNone/>
            </a:pPr>
            <a:endParaRPr lang="en-US" sz="788" dirty="0">
              <a:solidFill>
                <a:srgbClr val="FF0000"/>
              </a:solidFill>
            </a:endParaRPr>
          </a:p>
          <a:p>
            <a:r>
              <a:rPr lang="en-US" sz="788" dirty="0" err="1"/>
              <a:t>Diepzee-mijnbouw</a:t>
            </a:r>
            <a:endParaRPr lang="en-US" sz="788" dirty="0"/>
          </a:p>
          <a:p>
            <a:endParaRPr lang="en-US" sz="788" dirty="0">
              <a:solidFill>
                <a:srgbClr val="FF0000"/>
              </a:solidFill>
            </a:endParaRPr>
          </a:p>
          <a:p>
            <a:r>
              <a:rPr lang="en-US" sz="788" dirty="0" err="1"/>
              <a:t>Raffinage</a:t>
            </a:r>
            <a:r>
              <a:rPr lang="en-US" sz="788" dirty="0"/>
              <a:t> </a:t>
            </a:r>
            <a:r>
              <a:rPr lang="en-US" sz="788" dirty="0" err="1"/>
              <a:t>kritieke</a:t>
            </a:r>
            <a:r>
              <a:rPr lang="en-US" sz="788" dirty="0"/>
              <a:t> </a:t>
            </a:r>
            <a:r>
              <a:rPr lang="en-US" sz="788" dirty="0" err="1"/>
              <a:t>grondstoffen</a:t>
            </a:r>
            <a:endParaRPr lang="en-US" sz="788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E56600D-4673-41EC-A64D-65B14AFADCD6}"/>
              </a:ext>
            </a:extLst>
          </p:cNvPr>
          <p:cNvSpPr/>
          <p:nvPr/>
        </p:nvSpPr>
        <p:spPr>
          <a:xfrm>
            <a:off x="2674780" y="1175557"/>
            <a:ext cx="564356" cy="22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8DCA1819-09FF-4563-9B29-01661EB262DE}"/>
              </a:ext>
            </a:extLst>
          </p:cNvPr>
          <p:cNvSpPr/>
          <p:nvPr/>
        </p:nvSpPr>
        <p:spPr>
          <a:xfrm>
            <a:off x="2775409" y="994138"/>
            <a:ext cx="345282" cy="34528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rtlCol="0" anchor="ctr"/>
          <a:lstStyle/>
          <a:p>
            <a:pPr algn="ctr"/>
            <a:r>
              <a:rPr lang="nl-NL" sz="135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75575969-2B7F-4B89-BB34-C9126125BC52}"/>
              </a:ext>
            </a:extLst>
          </p:cNvPr>
          <p:cNvSpPr/>
          <p:nvPr/>
        </p:nvSpPr>
        <p:spPr>
          <a:xfrm>
            <a:off x="3872689" y="1166778"/>
            <a:ext cx="1473488" cy="3772962"/>
          </a:xfrm>
          <a:prstGeom prst="roundRect">
            <a:avLst>
              <a:gd name="adj" fmla="val 7848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86EEBCC-C4C3-4EE5-A5F3-85EE71E77556}"/>
              </a:ext>
            </a:extLst>
          </p:cNvPr>
          <p:cNvSpPr/>
          <p:nvPr/>
        </p:nvSpPr>
        <p:spPr>
          <a:xfrm>
            <a:off x="4387544" y="944891"/>
            <a:ext cx="443779" cy="44377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17D6ADA-3B57-4FFF-A5BB-FBA73187E23B}"/>
              </a:ext>
            </a:extLst>
          </p:cNvPr>
          <p:cNvSpPr txBox="1"/>
          <p:nvPr/>
        </p:nvSpPr>
        <p:spPr>
          <a:xfrm>
            <a:off x="3885004" y="1449078"/>
            <a:ext cx="1448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chemeClr val="tx2"/>
                </a:solidFill>
              </a:rPr>
              <a:t>Diversificatie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0E2D07D-A452-4FB0-91D0-F0DD39F19F9D}"/>
              </a:ext>
            </a:extLst>
          </p:cNvPr>
          <p:cNvSpPr txBox="1"/>
          <p:nvPr/>
        </p:nvSpPr>
        <p:spPr>
          <a:xfrm>
            <a:off x="3916718" y="2459710"/>
            <a:ext cx="1448858" cy="126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r>
              <a:rPr lang="en-US" sz="788" dirty="0" err="1"/>
              <a:t>Partnerschappen</a:t>
            </a:r>
            <a:endParaRPr lang="en-US" sz="788" dirty="0"/>
          </a:p>
          <a:p>
            <a:pPr marL="0" indent="357179">
              <a:buNone/>
            </a:pPr>
            <a:endParaRPr lang="en-US" sz="788" dirty="0">
              <a:solidFill>
                <a:srgbClr val="FF0000"/>
              </a:solidFill>
            </a:endParaRPr>
          </a:p>
          <a:p>
            <a:r>
              <a:rPr lang="en-US" sz="788" dirty="0" err="1"/>
              <a:t>Postennetwerk</a:t>
            </a:r>
            <a:endParaRPr lang="en-US" sz="788" dirty="0"/>
          </a:p>
          <a:p>
            <a:endParaRPr lang="en-US" sz="788" dirty="0"/>
          </a:p>
          <a:p>
            <a:r>
              <a:rPr lang="en-US" sz="788" dirty="0"/>
              <a:t>special </a:t>
            </a:r>
            <a:r>
              <a:rPr lang="en-US" sz="788" dirty="0" err="1"/>
              <a:t>vertegen-woordiger</a:t>
            </a:r>
            <a:r>
              <a:rPr lang="en-US" sz="788" dirty="0"/>
              <a:t> </a:t>
            </a:r>
            <a:r>
              <a:rPr lang="en-US" sz="788" dirty="0" err="1"/>
              <a:t>grondstoffen</a:t>
            </a:r>
            <a:endParaRPr lang="en-US" sz="788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FE0FB77-333D-4C56-BBA9-A3B9E790B956}"/>
              </a:ext>
            </a:extLst>
          </p:cNvPr>
          <p:cNvSpPr/>
          <p:nvPr/>
        </p:nvSpPr>
        <p:spPr>
          <a:xfrm>
            <a:off x="4336162" y="1175557"/>
            <a:ext cx="564356" cy="22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D7AEE2E-F699-4175-A20F-FD5B52DD0B54}"/>
              </a:ext>
            </a:extLst>
          </p:cNvPr>
          <p:cNvSpPr/>
          <p:nvPr/>
        </p:nvSpPr>
        <p:spPr>
          <a:xfrm>
            <a:off x="4436791" y="994138"/>
            <a:ext cx="345282" cy="34528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rtlCol="0" anchor="ctr"/>
          <a:lstStyle/>
          <a:p>
            <a:pPr algn="ctr"/>
            <a:r>
              <a:rPr lang="nl-NL" sz="135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63458E1D-3008-44A0-869F-800ACCEE8AAA}"/>
              </a:ext>
            </a:extLst>
          </p:cNvPr>
          <p:cNvSpPr/>
          <p:nvPr/>
        </p:nvSpPr>
        <p:spPr>
          <a:xfrm>
            <a:off x="5534071" y="1166778"/>
            <a:ext cx="1473488" cy="3772962"/>
          </a:xfrm>
          <a:prstGeom prst="roundRect">
            <a:avLst>
              <a:gd name="adj" fmla="val 7848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881B3B2-A8F3-48E1-968D-3940D279FC05}"/>
              </a:ext>
            </a:extLst>
          </p:cNvPr>
          <p:cNvSpPr/>
          <p:nvPr/>
        </p:nvSpPr>
        <p:spPr>
          <a:xfrm>
            <a:off x="6048926" y="944891"/>
            <a:ext cx="443779" cy="44377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49AE31A-2B3B-4C22-B782-F2E9C2980C78}"/>
              </a:ext>
            </a:extLst>
          </p:cNvPr>
          <p:cNvSpPr txBox="1"/>
          <p:nvPr/>
        </p:nvSpPr>
        <p:spPr>
          <a:xfrm>
            <a:off x="5546386" y="1449079"/>
            <a:ext cx="144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chemeClr val="tx2"/>
                </a:solidFill>
              </a:rPr>
              <a:t>Verduurzamen internationale ketens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3E5603B-CAC7-4A0C-B194-DEE596981159}"/>
              </a:ext>
            </a:extLst>
          </p:cNvPr>
          <p:cNvSpPr txBox="1"/>
          <p:nvPr/>
        </p:nvSpPr>
        <p:spPr>
          <a:xfrm>
            <a:off x="5635226" y="2443725"/>
            <a:ext cx="1359469" cy="170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r>
              <a:rPr lang="en-US" sz="788" dirty="0"/>
              <a:t>IMVO-</a:t>
            </a:r>
            <a:r>
              <a:rPr lang="en-US" sz="788" dirty="0" err="1"/>
              <a:t>beleid</a:t>
            </a:r>
            <a:endParaRPr lang="en-US" sz="788" dirty="0"/>
          </a:p>
          <a:p>
            <a:endParaRPr lang="en-US" sz="788" dirty="0"/>
          </a:p>
          <a:p>
            <a:r>
              <a:rPr lang="en-US" sz="788" dirty="0" err="1"/>
              <a:t>Nadruk</a:t>
            </a:r>
            <a:r>
              <a:rPr lang="en-US" sz="788" dirty="0"/>
              <a:t> op </a:t>
            </a:r>
            <a:r>
              <a:rPr lang="en-US" sz="788" dirty="0" err="1"/>
              <a:t>kritieke</a:t>
            </a:r>
            <a:r>
              <a:rPr lang="en-US" sz="788" dirty="0"/>
              <a:t> </a:t>
            </a:r>
            <a:r>
              <a:rPr lang="en-US" sz="788" dirty="0" err="1"/>
              <a:t>grondstoffen</a:t>
            </a:r>
            <a:r>
              <a:rPr lang="en-US" sz="788" dirty="0"/>
              <a:t> in </a:t>
            </a:r>
            <a:r>
              <a:rPr lang="en-US" sz="788" dirty="0" err="1"/>
              <a:t>buitenlandbeleid</a:t>
            </a:r>
            <a:r>
              <a:rPr lang="en-US" sz="788" dirty="0"/>
              <a:t> </a:t>
            </a:r>
            <a:r>
              <a:rPr lang="en-US" sz="788" dirty="0" err="1"/>
              <a:t>Conflictminiralen</a:t>
            </a:r>
            <a:r>
              <a:rPr lang="en-US" sz="788" dirty="0"/>
              <a:t> </a:t>
            </a:r>
            <a:r>
              <a:rPr lang="en-US" sz="788" dirty="0" err="1"/>
              <a:t>verordening</a:t>
            </a:r>
            <a:endParaRPr lang="en-US" sz="788" dirty="0"/>
          </a:p>
          <a:p>
            <a:endParaRPr lang="en-US" sz="788" dirty="0"/>
          </a:p>
          <a:p>
            <a:r>
              <a:rPr lang="en-US" sz="788" dirty="0" err="1"/>
              <a:t>Circulariteit</a:t>
            </a:r>
            <a:r>
              <a:rPr lang="en-US" sz="788" dirty="0"/>
              <a:t> in OESO-</a:t>
            </a:r>
            <a:r>
              <a:rPr lang="en-US" sz="788" dirty="0" err="1"/>
              <a:t>richtlijnen</a:t>
            </a:r>
            <a:endParaRPr lang="en-US" sz="788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7B0CA66-9D4F-4AC8-9480-B0759C41A48C}"/>
              </a:ext>
            </a:extLst>
          </p:cNvPr>
          <p:cNvSpPr/>
          <p:nvPr/>
        </p:nvSpPr>
        <p:spPr>
          <a:xfrm>
            <a:off x="5997544" y="1175557"/>
            <a:ext cx="564356" cy="22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7D5493C-7217-451B-93FE-B4844555BD27}"/>
              </a:ext>
            </a:extLst>
          </p:cNvPr>
          <p:cNvSpPr/>
          <p:nvPr/>
        </p:nvSpPr>
        <p:spPr>
          <a:xfrm>
            <a:off x="6098173" y="994138"/>
            <a:ext cx="345282" cy="34528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rtlCol="0" anchor="ctr"/>
          <a:lstStyle/>
          <a:p>
            <a:pPr algn="ctr"/>
            <a:r>
              <a:rPr lang="nl-NL" sz="135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C901C9A0-F26E-4B92-B81E-F0A2B69C223E}"/>
              </a:ext>
            </a:extLst>
          </p:cNvPr>
          <p:cNvSpPr/>
          <p:nvPr/>
        </p:nvSpPr>
        <p:spPr>
          <a:xfrm>
            <a:off x="7195453" y="1166778"/>
            <a:ext cx="1473488" cy="3772962"/>
          </a:xfrm>
          <a:prstGeom prst="roundRect">
            <a:avLst>
              <a:gd name="adj" fmla="val 7848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F3EBBF07-CE0A-48D9-9386-0012B6D07D37}"/>
              </a:ext>
            </a:extLst>
          </p:cNvPr>
          <p:cNvSpPr/>
          <p:nvPr/>
        </p:nvSpPr>
        <p:spPr>
          <a:xfrm>
            <a:off x="7710310" y="944891"/>
            <a:ext cx="443779" cy="44377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45BB104-CD85-4BEA-9ADC-148C3EC0D277}"/>
              </a:ext>
            </a:extLst>
          </p:cNvPr>
          <p:cNvSpPr txBox="1"/>
          <p:nvPr/>
        </p:nvSpPr>
        <p:spPr>
          <a:xfrm>
            <a:off x="7133832" y="1449079"/>
            <a:ext cx="1547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chemeClr val="tx2"/>
                </a:solidFill>
              </a:rPr>
              <a:t>Kennisopbouw, monitoring en strategie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4243242-5507-4792-86B7-D9FD1FED4E35}"/>
              </a:ext>
            </a:extLst>
          </p:cNvPr>
          <p:cNvSpPr txBox="1"/>
          <p:nvPr/>
        </p:nvSpPr>
        <p:spPr>
          <a:xfrm>
            <a:off x="7248619" y="2439877"/>
            <a:ext cx="1432636" cy="1908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r>
              <a:rPr lang="en-US" sz="788" dirty="0" err="1"/>
              <a:t>Kritikaliteits</a:t>
            </a:r>
            <a:r>
              <a:rPr lang="en-US" sz="788" dirty="0"/>
              <a:t>-analyse NL</a:t>
            </a:r>
          </a:p>
          <a:p>
            <a:pPr marL="0" indent="357179">
              <a:buNone/>
            </a:pPr>
            <a:endParaRPr lang="en-US" sz="788" dirty="0">
              <a:solidFill>
                <a:srgbClr val="FF0000"/>
              </a:solidFill>
            </a:endParaRPr>
          </a:p>
          <a:p>
            <a:r>
              <a:rPr lang="en-US" sz="788" dirty="0"/>
              <a:t>Observatory</a:t>
            </a:r>
          </a:p>
          <a:p>
            <a:endParaRPr lang="en-US" sz="788" dirty="0">
              <a:solidFill>
                <a:srgbClr val="FF0000"/>
              </a:solidFill>
            </a:endParaRPr>
          </a:p>
          <a:p>
            <a:r>
              <a:rPr lang="en-US" sz="788" dirty="0" err="1"/>
              <a:t>Verrijken</a:t>
            </a:r>
            <a:r>
              <a:rPr lang="en-US" sz="788" dirty="0"/>
              <a:t> </a:t>
            </a:r>
            <a:r>
              <a:rPr lang="en-US" sz="788" dirty="0" err="1"/>
              <a:t>grondstoffen</a:t>
            </a:r>
            <a:r>
              <a:rPr lang="en-US" sz="788" dirty="0"/>
              <a:t>-scanner</a:t>
            </a:r>
          </a:p>
          <a:p>
            <a:endParaRPr lang="en-US" sz="788" dirty="0"/>
          </a:p>
          <a:p>
            <a:r>
              <a:rPr lang="en-US" sz="788" dirty="0" err="1"/>
              <a:t>Vertaling</a:t>
            </a:r>
            <a:r>
              <a:rPr lang="en-US" sz="788" dirty="0"/>
              <a:t> </a:t>
            </a:r>
            <a:r>
              <a:rPr lang="en-US" sz="788" dirty="0" err="1"/>
              <a:t>naar</a:t>
            </a:r>
            <a:r>
              <a:rPr lang="en-US" sz="788" dirty="0"/>
              <a:t> </a:t>
            </a:r>
            <a:r>
              <a:rPr lang="en-US" sz="788" dirty="0" err="1"/>
              <a:t>industriebeleid</a:t>
            </a:r>
            <a:endParaRPr lang="en-US" sz="788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46751D0-363A-4A8A-9FCA-F7D9F15837AF}"/>
              </a:ext>
            </a:extLst>
          </p:cNvPr>
          <p:cNvSpPr/>
          <p:nvPr/>
        </p:nvSpPr>
        <p:spPr>
          <a:xfrm>
            <a:off x="7658929" y="1175557"/>
            <a:ext cx="564356" cy="22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7A3C3AA6-AF0D-4ED0-9865-478F5BB1AE6B}"/>
              </a:ext>
            </a:extLst>
          </p:cNvPr>
          <p:cNvSpPr/>
          <p:nvPr/>
        </p:nvSpPr>
        <p:spPr>
          <a:xfrm>
            <a:off x="7759556" y="994138"/>
            <a:ext cx="345282" cy="345282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rtlCol="0" anchor="ctr"/>
          <a:lstStyle/>
          <a:p>
            <a:pPr algn="ctr"/>
            <a:r>
              <a:rPr lang="nl-NL" sz="135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6" name="Rectangle: Rounded Corners 33">
            <a:extLst>
              <a:ext uri="{FF2B5EF4-FFF2-40B4-BE49-F238E27FC236}">
                <a16:creationId xmlns:a16="http://schemas.microsoft.com/office/drawing/2014/main" id="{F3849A1F-D6B1-439A-8C03-C077035A04D0}"/>
              </a:ext>
            </a:extLst>
          </p:cNvPr>
          <p:cNvSpPr/>
          <p:nvPr/>
        </p:nvSpPr>
        <p:spPr>
          <a:xfrm>
            <a:off x="4894783" y="77358"/>
            <a:ext cx="3940910" cy="711035"/>
          </a:xfrm>
          <a:prstGeom prst="roundRect">
            <a:avLst>
              <a:gd name="adj" fmla="val 7848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id="{01E1A24E-688A-46A9-A1CB-99343858430A}"/>
              </a:ext>
            </a:extLst>
          </p:cNvPr>
          <p:cNvSpPr txBox="1"/>
          <p:nvPr/>
        </p:nvSpPr>
        <p:spPr>
          <a:xfrm>
            <a:off x="5078580" y="290775"/>
            <a:ext cx="3253570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316800" indent="-3168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›"/>
              <a:defRPr sz="1400"/>
            </a:lvl1pPr>
            <a:lvl2pPr marL="625475" lvl="1" indent="-315913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Verdana" panose="020B0604030504040204" pitchFamily="34" charset="0"/>
              <a:buChar char="–"/>
              <a:defRPr sz="1400"/>
            </a:lvl2pPr>
          </a:lstStyle>
          <a:p>
            <a:r>
              <a:rPr lang="en-US" sz="1050" dirty="0"/>
              <a:t>In 2023 </a:t>
            </a:r>
            <a:r>
              <a:rPr lang="en-US" sz="1050" dirty="0" err="1"/>
              <a:t>informeren</a:t>
            </a:r>
            <a:r>
              <a:rPr lang="en-US" sz="1050" dirty="0"/>
              <a:t> we de Kamer over </a:t>
            </a:r>
            <a:r>
              <a:rPr lang="en-US" sz="1050" dirty="0" err="1"/>
              <a:t>programmatische</a:t>
            </a:r>
            <a:r>
              <a:rPr lang="en-US" sz="1050" dirty="0"/>
              <a:t> </a:t>
            </a:r>
            <a:r>
              <a:rPr lang="en-US" sz="1050" dirty="0" err="1"/>
              <a:t>aanpak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253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2663C0-ADAC-418A-A623-FC4EC4C4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5B3C13-C3A6-90DA-8B3B-3CDFBB3CE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31746" r="26518" b="12698"/>
          <a:stretch/>
        </p:blipFill>
        <p:spPr>
          <a:xfrm>
            <a:off x="0" y="0"/>
            <a:ext cx="9144000" cy="5151922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3C00CA36-5435-857A-9A9D-456816CBA72A}"/>
              </a:ext>
            </a:extLst>
          </p:cNvPr>
          <p:cNvSpPr/>
          <p:nvPr/>
        </p:nvSpPr>
        <p:spPr>
          <a:xfrm>
            <a:off x="4849586" y="1208313"/>
            <a:ext cx="2620735" cy="76744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08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16068F3-9662-49BA-8BA5-BD3153674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17" t="33651" r="13393" b="58329"/>
          <a:stretch/>
        </p:blipFill>
        <p:spPr>
          <a:xfrm>
            <a:off x="20410" y="860227"/>
            <a:ext cx="9123590" cy="70510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FC5D9CA-B902-C089-36F9-46AA55F86CE9}"/>
              </a:ext>
            </a:extLst>
          </p:cNvPr>
          <p:cNvSpPr txBox="1">
            <a:spLocks/>
          </p:cNvSpPr>
          <p:nvPr/>
        </p:nvSpPr>
        <p:spPr>
          <a:xfrm>
            <a:off x="13331" y="2"/>
            <a:ext cx="7217456" cy="811238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Routekaart circulaire maakindustrie </a:t>
            </a:r>
            <a:r>
              <a:rPr lang="nl-NL" i="1" dirty="0"/>
              <a:t>Circulaire capital equipment</a:t>
            </a: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7E6353-811E-767D-F883-4742CE1E5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17" t="41727" r="13393" b="50253"/>
          <a:stretch/>
        </p:blipFill>
        <p:spPr>
          <a:xfrm>
            <a:off x="27489" y="1614320"/>
            <a:ext cx="9123590" cy="70510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A2B7A87-B044-DA46-200F-BB4CB1A3B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17" t="53149" r="13393" b="38586"/>
          <a:stretch/>
        </p:blipFill>
        <p:spPr>
          <a:xfrm>
            <a:off x="0" y="2343915"/>
            <a:ext cx="9123590" cy="7266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0B2C618-F23C-B068-AC6C-A95332544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17" t="61414" r="13393" b="23171"/>
          <a:stretch/>
        </p:blipFill>
        <p:spPr>
          <a:xfrm>
            <a:off x="0" y="3100986"/>
            <a:ext cx="9123590" cy="135527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500960F-FCAA-7345-605B-21A0BB6F7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17" t="76829" r="13393" b="15873"/>
          <a:stretch/>
        </p:blipFill>
        <p:spPr>
          <a:xfrm>
            <a:off x="11161" y="4493709"/>
            <a:ext cx="9123590" cy="641627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F1B15F2-96BA-FD97-20DF-DF43E4B6E854}"/>
              </a:ext>
            </a:extLst>
          </p:cNvPr>
          <p:cNvSpPr/>
          <p:nvPr/>
        </p:nvSpPr>
        <p:spPr>
          <a:xfrm>
            <a:off x="1412421" y="3100986"/>
            <a:ext cx="7731579" cy="39332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1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9B23AA8-8F6E-0DC2-E45A-2516009C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64" y="250542"/>
            <a:ext cx="8192691" cy="711035"/>
          </a:xfrm>
        </p:spPr>
        <p:txBody>
          <a:bodyPr>
            <a:normAutofit fontScale="90000"/>
          </a:bodyPr>
          <a:lstStyle/>
          <a:p>
            <a:r>
              <a:rPr lang="nl-NL" dirty="0"/>
              <a:t>Uitvoeringsprogramma circulaire maakindustrie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CC544E-E941-5EAC-17B2-3302A6502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6" t="10159" r="8750" b="17778"/>
          <a:stretch/>
        </p:blipFill>
        <p:spPr>
          <a:xfrm>
            <a:off x="612321" y="1110343"/>
            <a:ext cx="7625444" cy="37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76918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Violet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EA1A91CE-7E57-F145-BE42-7B070EEBBDDB}" vid="{6C36E585-6285-7A49-8DF5-BEF47E7226A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AFA557537AE544A60E7104D2357875" ma:contentTypeVersion="9" ma:contentTypeDescription="Een nieuw document maken." ma:contentTypeScope="" ma:versionID="0d5edc4b4b0d7f9ce7774e194b4e46a9">
  <xsd:schema xmlns:xsd="http://www.w3.org/2001/XMLSchema" xmlns:xs="http://www.w3.org/2001/XMLSchema" xmlns:p="http://schemas.microsoft.com/office/2006/metadata/properties" xmlns:ns2="b0103301-300b-4006-a4e7-f863c6084aa9" xmlns:ns3="3c1b6515-b35a-43ba-981c-fa8f3447fcd6" targetNamespace="http://schemas.microsoft.com/office/2006/metadata/properties" ma:root="true" ma:fieldsID="7a00491e27254acac2ec2237bfbdf83b" ns2:_="" ns3:_="">
    <xsd:import namespace="b0103301-300b-4006-a4e7-f863c6084aa9"/>
    <xsd:import namespace="3c1b6515-b35a-43ba-981c-fa8f3447fc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03301-300b-4006-a4e7-f863c6084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b6515-b35a-43ba-981c-fa8f3447fc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D260E7-E496-4917-BE5A-D5CBC17C69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708B61-05BA-4063-9C02-1F6EE5B90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103301-300b-4006-a4e7-f863c6084aa9"/>
    <ds:schemaRef ds:uri="3c1b6515-b35a-43ba-981c-fa8f3447fc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96FCD5-1541-4170-BDF7-A2E75685F5FE}">
  <ds:schemaRefs>
    <ds:schemaRef ds:uri="http://purl.org/dc/elements/1.1/"/>
    <ds:schemaRef ds:uri="http://schemas.microsoft.com/office/2006/metadata/properties"/>
    <ds:schemaRef ds:uri="http://purl.org/dc/terms/"/>
    <ds:schemaRef ds:uri="3c1b6515-b35a-43ba-981c-fa8f3447fc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0103301-300b-4006-a4e7-f863c6084aa9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4bde8109-f994-4a60-a1d3-5c95e2ff3620}" enabled="1" method="Privileged" siteId="{1321633e-f6b9-44e2-a44f-59b9d264ecb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ezk sjabloon</Template>
  <TotalTime>21407</TotalTime>
  <Words>107</Words>
  <Application>Microsoft Office PowerPoint</Application>
  <PresentationFormat>Diavoorstelling (16:9)</PresentationFormat>
  <Paragraphs>50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Wingdings</vt:lpstr>
      <vt:lpstr>Rijkshuisstijl Violet</vt:lpstr>
      <vt:lpstr>Grondstoffen-strategie   en  Nationaal Programma Circulaire Economie (NPCE) </vt:lpstr>
      <vt:lpstr>Grondstoffenstrategie  </vt:lpstr>
      <vt:lpstr>PowerPoint-presentatie</vt:lpstr>
      <vt:lpstr>PowerPoint-presentatie</vt:lpstr>
      <vt:lpstr>Uitvoeringsprogramma circulaire maakindustrie</vt:lpstr>
    </vt:vector>
  </TitlesOfParts>
  <Manager/>
  <Company>CAK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User</dc:creator>
  <cp:keywords/>
  <dc:description>CAK presentatie 16:9 - versie 1 - oktober 2019
Ontwerp: Friends for Brands
Template: Ton Persoon</dc:description>
  <cp:lastModifiedBy>Pol, ir. M. van de (Mattheüs)</cp:lastModifiedBy>
  <cp:revision>1751</cp:revision>
  <dcterms:created xsi:type="dcterms:W3CDTF">2019-10-08T09:57:25Z</dcterms:created>
  <dcterms:modified xsi:type="dcterms:W3CDTF">2023-04-19T20:22:54Z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0x010100FBAFA557537AE544A60E7104D2357875</vt:lpwstr>
  </property>
  <property fmtid="{D5CDD505-2E9C-101B-9397-08002B2CF9AE}" pid="3" name="MSIP_Label_4bde8109-f994-4a60-a1d3-5c95e2ff3620_Enabled">
    <vt:lpwstr>true</vt:lpwstr>
  </property>
  <property fmtid="{D5CDD505-2E9C-101B-9397-08002B2CF9AE}" pid="4" name="MSIP_Label_4bde8109-f994-4a60-a1d3-5c95e2ff3620_SetDate">
    <vt:lpwstr>2022-08-25T09:44:55Z</vt:lpwstr>
  </property>
  <property fmtid="{D5CDD505-2E9C-101B-9397-08002B2CF9AE}" pid="5" name="MSIP_Label_4bde8109-f994-4a60-a1d3-5c95e2ff3620_Method">
    <vt:lpwstr>Privileged</vt:lpwstr>
  </property>
  <property fmtid="{D5CDD505-2E9C-101B-9397-08002B2CF9AE}" pid="6" name="MSIP_Label_4bde8109-f994-4a60-a1d3-5c95e2ff3620_Name">
    <vt:lpwstr>FLPubliek</vt:lpwstr>
  </property>
  <property fmtid="{D5CDD505-2E9C-101B-9397-08002B2CF9AE}" pid="7" name="MSIP_Label_4bde8109-f994-4a60-a1d3-5c95e2ff3620_SiteId">
    <vt:lpwstr>1321633e-f6b9-44e2-a44f-59b9d264ecb7</vt:lpwstr>
  </property>
  <property fmtid="{D5CDD505-2E9C-101B-9397-08002B2CF9AE}" pid="8" name="MSIP_Label_4bde8109-f994-4a60-a1d3-5c95e2ff3620_ActionId">
    <vt:lpwstr>29ed5c30-f8a9-4f15-95e5-1256c494edc5</vt:lpwstr>
  </property>
  <property fmtid="{D5CDD505-2E9C-101B-9397-08002B2CF9AE}" pid="9" name="MSIP_Label_4bde8109-f994-4a60-a1d3-5c95e2ff3620_ContentBits">
    <vt:lpwstr>0</vt:lpwstr>
  </property>
</Properties>
</file>